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1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/>
    <p:restoredTop sz="94627"/>
  </p:normalViewPr>
  <p:slideViewPr>
    <p:cSldViewPr showGuides="1">
      <p:cViewPr varScale="1">
        <p:scale>
          <a:sx n="75" d="100"/>
          <a:sy n="75" d="100"/>
        </p:scale>
        <p:origin x="12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/>
          <p:nvPr/>
        </p:nvGrpSpPr>
        <p:grpSpPr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2057" name="Group 1027"/>
            <p:cNvGrpSpPr/>
            <p:nvPr userDrawn="1"/>
          </p:nvGrpSpPr>
          <p:grpSpPr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74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6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7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8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0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1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3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4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5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6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7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8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9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0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1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2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3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4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5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7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8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9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0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4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5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6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7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8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9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0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1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3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5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6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7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8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9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0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1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2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3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4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5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6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7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2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1088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73" name="Rectangle 1089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134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 i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0003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4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65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66"/>
          <p:cNvSpPr>
            <a:spLocks noGrp="1"/>
          </p:cNvSpPr>
          <p:nvPr>
            <p:ph type="body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 i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 i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b="0" i="0">
                <a:latin typeface="Verdan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2.wav"/><Relationship Id="rId7" Type="http://schemas.openxmlformats.org/officeDocument/2006/relationships/image" Target="../media/image2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1.wav"/><Relationship Id="rId10" Type="http://schemas.openxmlformats.org/officeDocument/2006/relationships/image" Target="../media/image5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3.bin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1"/>
            <a:ext cx="8229600" cy="6103098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 sz="quarter"/>
          </p:nvPr>
        </p:nvSpPr>
        <p:spPr>
          <a:xfrm>
            <a:off x="779463" y="282575"/>
            <a:ext cx="7678737" cy="2246313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*Luyện tập</a:t>
            </a:r>
            <a:r>
              <a:rPr lang="en-US" alt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  <a:br>
              <a:rPr lang="en-US" alt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19)Giải  các bất phương trình (theo quy tắc chuyển vế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):</a:t>
            </a:r>
            <a:b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 – 3x &gt; - 4x + 2             d) 8x + 2 &lt; 7x - 1</a:t>
            </a:r>
            <a:endParaRPr lang="en-US" altLang="en-US" sz="40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subTitle" sz="quarter" idx="1"/>
          </p:nvPr>
        </p:nvSpPr>
        <p:spPr>
          <a:xfrm>
            <a:off x="533400" y="2743200"/>
            <a:ext cx="8153400" cy="4114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en-US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1066800" y="27432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 / x &gt; 2 }</a:t>
            </a:r>
            <a:endParaRPr lang="en-US" altLang="en-US" sz="2800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562600" y="26670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 / x &lt; - 3}</a:t>
            </a:r>
            <a:endParaRPr lang="en-US" altLang="en-US" sz="2800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6" name="Rectangle 10"/>
          <p:cNvSpPr/>
          <p:nvPr/>
        </p:nvSpPr>
        <p:spPr>
          <a:xfrm>
            <a:off x="0" y="1066800"/>
            <a:ext cx="9144000" cy="2743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7" name="Text Box 11"/>
          <p:cNvSpPr txBox="1"/>
          <p:nvPr/>
        </p:nvSpPr>
        <p:spPr>
          <a:xfrm>
            <a:off x="-76200" y="1173163"/>
            <a:ext cx="9144000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20)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bất phương trình (theo quy tắc nhân 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0,3x &gt; 0,6                   b) – 4x &lt; 12</a:t>
            </a: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 / x &gt; 2 }                        { x / x &gt; - 3}</a:t>
            </a:r>
            <a:endParaRPr lang="en-US" altLang="en-US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8" name="Rectangle 12"/>
          <p:cNvSpPr/>
          <p:nvPr/>
        </p:nvSpPr>
        <p:spPr>
          <a:xfrm>
            <a:off x="0" y="990600"/>
            <a:ext cx="9144000" cy="2819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91" name="Text Box 15"/>
          <p:cNvSpPr txBox="1"/>
          <p:nvPr/>
        </p:nvSpPr>
        <p:spPr>
          <a:xfrm>
            <a:off x="381000" y="1066800"/>
            <a:ext cx="6019800" cy="2259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sự tương đương sau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 – 3 &gt; 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x + 3 &gt; 7     </a:t>
            </a:r>
          </a:p>
          <a:p>
            <a:pPr marL="0" lvl="0" indent="0" eaLnBrk="1" hangingPunct="1"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–x &lt; 2  3x &gt; - 6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93" name="Text Box 17"/>
          <p:cNvSpPr txBox="1"/>
          <p:nvPr/>
        </p:nvSpPr>
        <p:spPr>
          <a:xfrm>
            <a:off x="4479925" y="1608138"/>
            <a:ext cx="31289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vế với 6</a:t>
            </a:r>
            <a:endParaRPr lang="en-US" altLang="en-US" i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94" name="Text Box 18"/>
          <p:cNvSpPr txBox="1"/>
          <p:nvPr/>
        </p:nvSpPr>
        <p:spPr>
          <a:xfrm>
            <a:off x="4479925" y="2293938"/>
            <a:ext cx="3335338" cy="1077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hai vế với - 3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i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95" name="Text Box 19"/>
          <p:cNvSpPr txBox="1"/>
          <p:nvPr/>
        </p:nvSpPr>
        <p:spPr>
          <a:xfrm>
            <a:off x="-92075" y="3914775"/>
            <a:ext cx="8878888" cy="2616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về nh</a:t>
            </a:r>
            <a:r>
              <a:rPr lang="en-US" alt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còn lại của b</a:t>
            </a:r>
            <a:r>
              <a: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19, 20, v</a:t>
            </a:r>
            <a:r>
              <a: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22 sgk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47.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cách giải bpt bậc nhất một ẩn v</a:t>
            </a:r>
            <a:r>
              <a:rPr lang="vi-VN" alt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bpt đưa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bpt bậc nhất một ẩn .</a:t>
            </a:r>
            <a:endParaRPr lang="en-US" alt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50179" grpId="0" build="p"/>
      <p:bldP spid="50184" grpId="0" build="p"/>
      <p:bldP spid="50185" grpId="0" build="p"/>
      <p:bldP spid="50186" grpId="0" animBg="1"/>
      <p:bldP spid="50187" grpId="0" build="p"/>
      <p:bldP spid="50188" grpId="0" animBg="1"/>
      <p:bldP spid="50191" grpId="0" build="p"/>
      <p:bldP spid="50193" grpId="0" build="p"/>
      <p:bldP spid="50194" grpId="0" build="p"/>
      <p:bldP spid="50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1" name="Rectangle 49"/>
          <p:cNvSpPr/>
          <p:nvPr/>
        </p:nvSpPr>
        <p:spPr>
          <a:xfrm>
            <a:off x="0" y="3581400"/>
            <a:ext cx="8915400" cy="2667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ctrTitle" sz="quarter"/>
          </p:nvPr>
        </p:nvSpPr>
        <p:spPr>
          <a:xfrm>
            <a:off x="0" y="519113"/>
            <a:ext cx="9144000" cy="1446212"/>
          </a:xfrm>
          <a:solidFill>
            <a:schemeClr val="accent1">
              <a:alpha val="100000"/>
            </a:schemeClr>
          </a:solidFill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ctr" eaLnBrk="1" hangingPunct="1">
              <a:buClrTx/>
              <a:buSzTx/>
              <a:buFontTx/>
            </a:pPr>
            <a:r>
              <a:rPr lang="en-US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4: </a:t>
            </a:r>
            <a:r>
              <a:rPr lang="vi-VN" altLang="en-US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BẤT PHƯƠNG TRÌNH BẬC NHẤT MỘT ẨN</a:t>
            </a:r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2895600"/>
            <a:ext cx="8991600" cy="39624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en-US" sz="4000" b="1" u="sng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1.Định nghĩa :</a:t>
            </a:r>
            <a:endParaRPr lang="en-US" altLang="en-US" sz="4000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7" name="Text Box 17"/>
          <p:cNvSpPr txBox="1"/>
          <p:nvPr/>
        </p:nvSpPr>
        <p:spPr>
          <a:xfrm>
            <a:off x="1736725" y="2362200"/>
            <a:ext cx="5492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78" name="Object 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9" imgW="114300" imgH="215900" progId="Equation.3">
                  <p:embed/>
                </p:oleObj>
              </mc:Choice>
              <mc:Fallback>
                <p:oleObj r:id="rId9" imgW="114300" imgH="215900" progId="Equation.3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0" y="3505200"/>
            <a:ext cx="8743950" cy="1300163"/>
            <a:chOff x="-58" y="2180"/>
            <a:chExt cx="5508" cy="819"/>
          </a:xfrm>
        </p:grpSpPr>
        <p:graphicFrame>
          <p:nvGraphicFramePr>
            <p:cNvPr id="3094" name="Object 4"/>
            <p:cNvGraphicFramePr>
              <a:graphicFrameLocks noChangeAspect="1"/>
            </p:cNvGraphicFramePr>
            <p:nvPr/>
          </p:nvGraphicFramePr>
          <p:xfrm>
            <a:off x="3120" y="2640"/>
            <a:ext cx="2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r:id="rId10" imgW="127000" imgH="152400" progId="Equation.3">
                    <p:embed/>
                  </p:oleObj>
                </mc:Choice>
                <mc:Fallback>
                  <p:oleObj r:id="rId10" imgW="127000" imgH="152400" progId="Equation.3">
                    <p:embed/>
                    <p:pic>
                      <p:nvPicPr>
                        <p:cNvPr id="0" name="Picture 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20" y="2640"/>
                          <a:ext cx="280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5" name="Object 5"/>
            <p:cNvGraphicFramePr>
              <a:graphicFrameLocks noChangeAspect="1"/>
            </p:cNvGraphicFramePr>
            <p:nvPr/>
          </p:nvGraphicFramePr>
          <p:xfrm>
            <a:off x="4752" y="2640"/>
            <a:ext cx="2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r:id="rId12" imgW="127000" imgH="152400" progId="Equation.3">
                    <p:embed/>
                  </p:oleObj>
                </mc:Choice>
                <mc:Fallback>
                  <p:oleObj r:id="rId12" imgW="127000" imgH="152400" progId="Equation.3">
                    <p:embed/>
                    <p:pic>
                      <p:nvPicPr>
                        <p:cNvPr id="0" name="Picture 7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52" y="2640"/>
                          <a:ext cx="280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Text Box 31"/>
            <p:cNvSpPr txBox="1"/>
            <p:nvPr/>
          </p:nvSpPr>
          <p:spPr>
            <a:xfrm>
              <a:off x="-58" y="2180"/>
              <a:ext cx="4606" cy="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c</a:t>
              </a: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</a:t>
              </a:r>
              <a:r>
                <a:rPr lang="vi-VN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dạng</a:t>
              </a: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ax +b &lt;0 </a:t>
              </a:r>
            </a:p>
            <a:p>
              <a:pPr marL="0" lvl="0" indent="0" eaLnBrk="1" hangingPunct="1">
                <a:buNone/>
              </a:pP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hoặc ax + b &gt; 0 , ax + b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7" name="Text Box 32"/>
            <p:cNvSpPr txBox="1"/>
            <p:nvPr/>
          </p:nvSpPr>
          <p:spPr>
            <a:xfrm>
              <a:off x="3456" y="2592"/>
              <a:ext cx="124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, ax + b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8" name="Text Box 34"/>
            <p:cNvSpPr txBox="1"/>
            <p:nvPr/>
          </p:nvSpPr>
          <p:spPr>
            <a:xfrm>
              <a:off x="5040" y="2592"/>
              <a:ext cx="41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altLang="en-US" sz="2800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828" name="Text Box 36"/>
          <p:cNvSpPr txBox="1"/>
          <p:nvPr/>
        </p:nvSpPr>
        <p:spPr>
          <a:xfrm>
            <a:off x="-228600" y="541020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</a:t>
            </a: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phương trình bậc nhất một ẩn</a:t>
            </a:r>
            <a:r>
              <a:rPr lang="en-US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AutoShape 39"/>
          <p:cNvSpPr>
            <a:spLocks noChangeAspect="1" noTextEdit="1"/>
          </p:cNvSpPr>
          <p:nvPr/>
        </p:nvSpPr>
        <p:spPr>
          <a:xfrm>
            <a:off x="6781800" y="4752975"/>
            <a:ext cx="914400" cy="10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6"/>
          <p:cNvGrpSpPr/>
          <p:nvPr/>
        </p:nvGrpSpPr>
        <p:grpSpPr>
          <a:xfrm>
            <a:off x="0" y="4724400"/>
            <a:ext cx="7653338" cy="754063"/>
            <a:chOff x="0" y="2976"/>
            <a:chExt cx="4821" cy="475"/>
          </a:xfrm>
        </p:grpSpPr>
        <p:sp>
          <p:nvSpPr>
            <p:cNvPr id="3091" name="Text Box 37"/>
            <p:cNvSpPr txBox="1"/>
            <p:nvPr/>
          </p:nvSpPr>
          <p:spPr>
            <a:xfrm>
              <a:off x="4560" y="3021"/>
              <a:ext cx="26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2" name="Text Box 35"/>
            <p:cNvSpPr txBox="1"/>
            <p:nvPr/>
          </p:nvSpPr>
          <p:spPr>
            <a:xfrm>
              <a:off x="0" y="3024"/>
              <a:ext cx="4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fr-FR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đó a v</a:t>
              </a:r>
              <a:r>
                <a:rPr lang="fr-FR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fr-FR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l</a:t>
              </a:r>
              <a:r>
                <a:rPr lang="fr-FR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fr-FR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số đã </a:t>
              </a:r>
              <a:r>
                <a:rPr lang="en-US" altLang="en-US" sz="36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, a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3" name="Rectangle 41"/>
            <p:cNvSpPr/>
            <p:nvPr/>
          </p:nvSpPr>
          <p:spPr>
            <a:xfrm>
              <a:off x="4272" y="2976"/>
              <a:ext cx="240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¹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842" name="Text Box 50"/>
          <p:cNvSpPr txBox="1"/>
          <p:nvPr/>
        </p:nvSpPr>
        <p:spPr>
          <a:xfrm>
            <a:off x="152400" y="1828800"/>
            <a:ext cx="82613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cũ : phương trình bậc nhất một ẩn 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dạng l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? </a:t>
            </a:r>
            <a:endParaRPr lang="vi-VN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2286000" y="2438400"/>
            <a:ext cx="304800" cy="369888"/>
            <a:chOff x="4272" y="2976"/>
            <a:chExt cx="576" cy="10609"/>
          </a:xfrm>
        </p:grpSpPr>
        <p:sp>
          <p:nvSpPr>
            <p:cNvPr id="3089" name="AutoShape 53"/>
            <p:cNvSpPr>
              <a:spLocks noChangeAspect="1" noTextEdit="1"/>
            </p:cNvSpPr>
            <p:nvPr/>
          </p:nvSpPr>
          <p:spPr>
            <a:xfrm>
              <a:off x="4272" y="3075"/>
              <a:ext cx="576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54"/>
            <p:cNvSpPr/>
            <p:nvPr/>
          </p:nvSpPr>
          <p:spPr>
            <a:xfrm>
              <a:off x="4272" y="2976"/>
              <a:ext cx="240" cy="106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847" name="Text Box 55"/>
          <p:cNvSpPr txBox="1"/>
          <p:nvPr/>
        </p:nvSpPr>
        <p:spPr>
          <a:xfrm>
            <a:off x="752475" y="216535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:p/trình dạng ax + b = 0 , trong đ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a,b l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số đ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,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0 được gọi l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p/ trình bậc nhất một ẩn . 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1" grpId="0" animBg="1"/>
      <p:bldP spid="33794" grpId="0" build="p"/>
      <p:bldP spid="33795" grpId="0" build="p"/>
      <p:bldP spid="33828" grpId="0" build="p"/>
      <p:bldP spid="33842" grpId="0"/>
      <p:bldP spid="33842" grpId="1"/>
      <p:bldP spid="33847" grpId="0"/>
      <p:bldP spid="338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/>
          <p:nvPr/>
        </p:nvSpPr>
        <p:spPr>
          <a:xfrm>
            <a:off x="0" y="4191000"/>
            <a:ext cx="9144000" cy="144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2971800"/>
            <a:ext cx="9144000" cy="3276600"/>
          </a:xfrm>
          <a:ln/>
        </p:spPr>
        <p:txBody>
          <a:bodyPr vert="horz" wrap="square" lIns="91440" tIns="45720" rIns="91440" bIns="45720" anchor="t"/>
          <a:lstStyle/>
          <a:p>
            <a:pPr marL="609600" indent="-609600" eaLnBrk="1" hangingPunct="1">
              <a:buSzPct val="75000"/>
            </a:pPr>
            <a:r>
              <a:rPr lang="vi-VN" altLang="en-US" sz="4000" b="1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2.Hai quy tắc biến đổi bất phương trình</a:t>
            </a:r>
            <a:endParaRPr lang="en-US" altLang="en-US" sz="4000" b="1" i="1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indent="-609600" eaLnBrk="1" hangingPunct="1">
              <a:buSzPct val="75000"/>
              <a:buAutoNum type="alphaLcParenR"/>
            </a:pPr>
            <a:r>
              <a:rPr lang="en-US" altLang="en-US" b="1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chuyển vế :</a:t>
            </a:r>
          </a:p>
          <a:p>
            <a:pPr marL="609600" indent="-609600" eaLnBrk="1" hangingPunct="1">
              <a:buSzPct val="75000"/>
            </a:pPr>
            <a:r>
              <a:rPr lang="en-US" altLang="en-US" i="1" dirty="0">
                <a:solidFill>
                  <a:schemeClr val="fol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vi-VN" altLang="en-US" i="1" dirty="0">
                <a:solidFill>
                  <a:schemeClr val="fol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chuyển một hạng tử của bất phương trình</a:t>
            </a:r>
          </a:p>
          <a:p>
            <a:pPr marL="609600" indent="-609600" eaLnBrk="1" hangingPunct="1">
              <a:buSzPct val="75000"/>
            </a:pPr>
            <a:r>
              <a:rPr lang="vi-VN" altLang="en-US" i="1" dirty="0">
                <a:solidFill>
                  <a:schemeClr val="fol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vế n</a:t>
            </a:r>
            <a:r>
              <a:rPr lang="vi-VN" altLang="en-US" i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i="1" dirty="0">
                <a:solidFill>
                  <a:schemeClr val="fol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sang vế kia ta phải đổi dấu hạng tử đó .</a:t>
            </a:r>
            <a:endParaRPr lang="vi-VN" altLang="en-US" i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1676400" y="1981200"/>
            <a:ext cx="3886200" cy="609600"/>
            <a:chOff x="1056" y="288"/>
            <a:chExt cx="2448" cy="384"/>
          </a:xfrm>
        </p:grpSpPr>
        <p:graphicFrame>
          <p:nvGraphicFramePr>
            <p:cNvPr id="4111" name="Object 14"/>
            <p:cNvGraphicFramePr>
              <a:graphicFrameLocks noChangeAspect="1"/>
            </p:cNvGraphicFramePr>
            <p:nvPr/>
          </p:nvGraphicFramePr>
          <p:xfrm>
            <a:off x="1056" y="384"/>
            <a:ext cx="2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r:id="rId9" imgW="127000" imgH="152400" progId="Equation.3">
                    <p:embed/>
                  </p:oleObj>
                </mc:Choice>
                <mc:Fallback>
                  <p:oleObj r:id="rId9" imgW="127000" imgH="152400" progId="Equation.3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56" y="384"/>
                          <a:ext cx="240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15"/>
            <p:cNvGraphicFramePr>
              <a:graphicFrameLocks noChangeAspect="1"/>
            </p:cNvGraphicFramePr>
            <p:nvPr/>
          </p:nvGraphicFramePr>
          <p:xfrm>
            <a:off x="3072" y="288"/>
            <a:ext cx="432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r:id="rId11" imgW="177800" imgH="203200" progId="Equation.3">
                    <p:embed/>
                  </p:oleObj>
                </mc:Choice>
                <mc:Fallback>
                  <p:oleObj r:id="rId11" imgW="177800" imgH="203200" progId="Equation.3">
                    <p:embed/>
                    <p:pic>
                      <p:nvPicPr>
                        <p:cNvPr id="0" name="Picture 308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72" y="288"/>
                          <a:ext cx="432" cy="3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0" name="Rectangle 16"/>
          <p:cNvSpPr/>
          <p:nvPr/>
        </p:nvSpPr>
        <p:spPr>
          <a:xfrm>
            <a:off x="3581400" y="1676400"/>
            <a:ext cx="457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8"/>
          <p:cNvSpPr/>
          <p:nvPr/>
        </p:nvSpPr>
        <p:spPr>
          <a:xfrm>
            <a:off x="7391400" y="1676400"/>
            <a:ext cx="457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20"/>
          <p:cNvSpPr/>
          <p:nvPr/>
        </p:nvSpPr>
        <p:spPr>
          <a:xfrm>
            <a:off x="2819400" y="2209800"/>
            <a:ext cx="457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NI-Times" pitchFamily="2" charset="0"/>
              </a:rPr>
              <a:t>Đ</a:t>
            </a:r>
          </a:p>
        </p:txBody>
      </p:sp>
      <p:sp>
        <p:nvSpPr>
          <p:cNvPr id="1046" name="Rectangle 22"/>
          <p:cNvSpPr/>
          <p:nvPr/>
        </p:nvSpPr>
        <p:spPr>
          <a:xfrm>
            <a:off x="6477000" y="2209800"/>
            <a:ext cx="457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0" y="0"/>
            <a:ext cx="685800" cy="609600"/>
            <a:chOff x="0" y="0"/>
            <a:chExt cx="432" cy="384"/>
          </a:xfrm>
        </p:grpSpPr>
        <p:sp>
          <p:nvSpPr>
            <p:cNvPr id="4109" name="Rectangle 25"/>
            <p:cNvSpPr/>
            <p:nvPr/>
          </p:nvSpPr>
          <p:spPr>
            <a:xfrm>
              <a:off x="0" y="0"/>
              <a:ext cx="432" cy="38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10" name="Text Box 26"/>
            <p:cNvSpPr txBox="1"/>
            <p:nvPr/>
          </p:nvSpPr>
          <p:spPr>
            <a:xfrm>
              <a:off x="96" y="0"/>
              <a:ext cx="3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31" name="Text Box 7"/>
          <p:cNvSpPr>
            <a:spLocks noGrp="1"/>
          </p:cNvSpPr>
          <p:nvPr>
            <p:ph type="ctrTitle" sz="quarter"/>
          </p:nvPr>
        </p:nvSpPr>
        <p:spPr>
          <a:xfrm>
            <a:off x="0" y="112713"/>
            <a:ext cx="9144000" cy="2554287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 các bất phương trình sau , hãy cho biết bất phương trình n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l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bất phương trình bậc nhất một ẩn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   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2x – 3 &lt; 0              b) 0x + 5 &gt; 0            </a:t>
            </a:r>
            <a:b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c)5x – 15    0                     d)       &gt; 0 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 animBg="1"/>
      <p:bldP spid="1027" grpId="0" build="p"/>
      <p:bldP spid="1040" grpId="0" animBg="1"/>
      <p:bldP spid="1042" grpId="0" animBg="1"/>
      <p:bldP spid="1044" grpId="0" animBg="1"/>
      <p:bldP spid="1046" grpId="0" animBg="1"/>
      <p:bldP spid="10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ctrTitle" sz="quarter"/>
          </p:nvPr>
        </p:nvSpPr>
        <p:spPr>
          <a:xfrm>
            <a:off x="0" y="719138"/>
            <a:ext cx="8991600" cy="728662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Ví dụ </a:t>
            </a:r>
            <a:r>
              <a:rPr lang="vi-VN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1:Giải bất phương trình 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–5 &lt; 18</a:t>
            </a:r>
            <a:endParaRPr lang="en-US" altLang="en-US" sz="36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3048000"/>
            <a:ext cx="9144000" cy="29273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en-US" sz="3600" b="1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: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có x – 5 &lt;18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x &lt; 18 </a:t>
            </a:r>
            <a:r>
              <a:rPr lang="en-US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5 ( 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 vế v</a:t>
            </a:r>
            <a:r>
              <a:rPr lang="vi-VN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đổi dấu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x &lt; 23.          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tập nghiệm của bất phương trình l</a:t>
            </a:r>
            <a:r>
              <a:rPr lang="en-US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{ x / x &lt; 23}</a:t>
            </a: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 sz="quarter"/>
          </p:nvPr>
        </p:nvSpPr>
        <p:spPr>
          <a:xfrm>
            <a:off x="0" y="404813"/>
            <a:ext cx="8458200" cy="2124075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Ví dụ 2: </a:t>
            </a:r>
            <a:br>
              <a:rPr lang="en-US" altLang="en-US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 bất phương trình 3x &gt;2x +5 v</a:t>
            </a: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biểu diễn tập nghiệm trên trục số </a:t>
            </a:r>
            <a:r>
              <a:rPr lang="en-US" altLang="en-US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2743200"/>
            <a:ext cx="9144000" cy="30829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en-US" sz="3600" b="1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</a:t>
            </a:r>
            <a:r>
              <a:rPr lang="en-US" altLang="en-US" sz="3600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có 3x &gt; 2x + 5 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3x – 2x &gt; 5 (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 vế v</a:t>
            </a:r>
            <a:r>
              <a:rPr lang="vi-VN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đổi dấu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x &gt; 5. 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Vậy tập nghiệm của bất phương trình l</a:t>
            </a:r>
            <a:r>
              <a:rPr lang="vi-VN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à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{x / x &gt;5} .Tập nghiệm được biểu diễn </a:t>
            </a:r>
            <a:r>
              <a:rPr lang="vi-VN" altLang="en-US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en-US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rê</a:t>
            </a:r>
            <a:r>
              <a:rPr lang="vi-VN" altLang="en-US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 trục số 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như sau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                                                                       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</a:t>
            </a: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1371600" y="5715000"/>
            <a:ext cx="6781800" cy="1143000"/>
            <a:chOff x="864" y="3600"/>
            <a:chExt cx="4272" cy="720"/>
          </a:xfrm>
        </p:grpSpPr>
        <p:sp>
          <p:nvSpPr>
            <p:cNvPr id="6149" name="Line 47"/>
            <p:cNvSpPr/>
            <p:nvPr/>
          </p:nvSpPr>
          <p:spPr>
            <a:xfrm>
              <a:off x="960" y="3840"/>
              <a:ext cx="41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6150" name="Line 48"/>
            <p:cNvSpPr/>
            <p:nvPr/>
          </p:nvSpPr>
          <p:spPr>
            <a:xfrm>
              <a:off x="2688" y="374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151" name="Text Box 49"/>
            <p:cNvSpPr txBox="1"/>
            <p:nvPr/>
          </p:nvSpPr>
          <p:spPr>
            <a:xfrm>
              <a:off x="2544" y="3955"/>
              <a:ext cx="24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2" name="Text Box 50"/>
            <p:cNvSpPr txBox="1"/>
            <p:nvPr/>
          </p:nvSpPr>
          <p:spPr>
            <a:xfrm>
              <a:off x="3648" y="3916"/>
              <a:ext cx="26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3" name="Text Box 51"/>
            <p:cNvSpPr txBox="1"/>
            <p:nvPr/>
          </p:nvSpPr>
          <p:spPr>
            <a:xfrm>
              <a:off x="864" y="3600"/>
              <a:ext cx="302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////////////////////////////////////////////////////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/>
          <p:nvPr/>
        </p:nvSpPr>
        <p:spPr>
          <a:xfrm>
            <a:off x="0" y="2438400"/>
            <a:ext cx="9144000" cy="3657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0" y="212725"/>
            <a:ext cx="9144000" cy="1311275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các bất phương trình sau 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+ 12 &gt; 21                       b) –2x &gt; -3x – 5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434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Quy tắc nhân với 1 số :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hai vế của bất phương</a:t>
            </a:r>
            <a:r>
              <a:rPr lang="en-US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với</a:t>
            </a:r>
          </a:p>
          <a:p>
            <a:pPr eaLnBrk="1" hangingPunct="1">
              <a:buNone/>
            </a:pP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cùng một số khác 0 ta phải :</a:t>
            </a:r>
          </a:p>
          <a:p>
            <a:pPr eaLnBrk="1" hangingPunct="1">
              <a:buNone/>
            </a:pP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Giữ nguyên chiều của bất phương trình nếu số đó dương </a:t>
            </a:r>
          </a:p>
          <a:p>
            <a:pPr eaLnBrk="1" hangingPunct="1">
              <a:buNone/>
            </a:pPr>
            <a:r>
              <a:rPr lang="vi-VN" altLang="en-US" sz="3600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Đổi chiều của bất phương trình nếu số đó âm </a:t>
            </a:r>
            <a:endParaRPr lang="vi-VN" altLang="en-US" sz="3600" i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4" name="Rectangle 4"/>
          <p:cNvSpPr/>
          <p:nvPr/>
        </p:nvSpPr>
        <p:spPr>
          <a:xfrm>
            <a:off x="0" y="0"/>
            <a:ext cx="533400" cy="685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365125" y="1687513"/>
            <a:ext cx="2740025" cy="1570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&gt; 21 – 12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Char char="ó"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&gt; 9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 x &gt; 9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5546725" y="1606550"/>
            <a:ext cx="2913063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Char char="ó"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-2x + 3x &gt; -5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&gt; -5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 x &gt; -5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2" grpId="0" build="p"/>
      <p:bldP spid="46083" grpId="0" build="p"/>
      <p:bldP spid="46084" grpId="0" animBg="1"/>
      <p:bldP spid="46087" grpId="0"/>
      <p:bldP spid="46087" grpId="1"/>
      <p:bldP spid="46088" grpId="0"/>
      <p:bldP spid="460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 sz="quarter"/>
          </p:nvPr>
        </p:nvSpPr>
        <p:spPr>
          <a:xfrm>
            <a:off x="0" y="974725"/>
            <a:ext cx="8458200" cy="701675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Ví dụ 3: </a:t>
            </a:r>
            <a: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 bất phương trình </a:t>
            </a:r>
            <a:r>
              <a:rPr lang="en-US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0,5x &lt;3</a:t>
            </a:r>
            <a:endParaRPr lang="en-US" altLang="en-US" sz="40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2133600"/>
            <a:ext cx="8458200" cy="38417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SzPct val="75000"/>
            </a:pPr>
            <a:r>
              <a:rPr lang="en-US" altLang="en-US" sz="3600" b="1" i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: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có 0,5x &lt; 3 </a:t>
            </a:r>
            <a:endParaRPr lang="en-US" altLang="en-US" sz="3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0,5x . 2 &lt; 3 . 2 (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 cả hai vế với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2 )</a:t>
            </a:r>
          </a:p>
          <a:p>
            <a:pPr eaLnBrk="1" hangingPunct="1">
              <a:buSzPct val="75000"/>
            </a:pP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 x &lt; 6 .            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tập nghiệm của bất phương trình l</a:t>
            </a:r>
            <a:r>
              <a:rPr lang="vi-VN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{x / x &lt;6}</a:t>
            </a: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ctrTitle" sz="quarter"/>
          </p:nvPr>
        </p:nvSpPr>
        <p:spPr>
          <a:xfrm>
            <a:off x="0" y="669925"/>
            <a:ext cx="8458200" cy="1311275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Ví dụ 4:</a:t>
            </a:r>
            <a:r>
              <a:rPr lang="en-US" altLang="en-US" sz="40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 bất phương trình -    x &lt;3</a:t>
            </a:r>
            <a:b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biểu diễn tập nghiệm trên trục số </a:t>
            </a:r>
            <a:endParaRPr lang="en-US" altLang="en-US" sz="4000" b="1" u="sng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8143" name="Text Box 15"/>
          <p:cNvSpPr txBox="1"/>
          <p:nvPr/>
        </p:nvSpPr>
        <p:spPr>
          <a:xfrm>
            <a:off x="457200" y="2514600"/>
            <a:ext cx="2914650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: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có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05200" y="2438400"/>
            <a:ext cx="1849438" cy="1158875"/>
            <a:chOff x="2112" y="1536"/>
            <a:chExt cx="1165" cy="730"/>
          </a:xfrm>
        </p:grpSpPr>
        <p:graphicFrame>
          <p:nvGraphicFramePr>
            <p:cNvPr id="9234" name="Object 16"/>
            <p:cNvGraphicFramePr>
              <a:graphicFrameLocks noChangeAspect="1"/>
            </p:cNvGraphicFramePr>
            <p:nvPr/>
          </p:nvGraphicFramePr>
          <p:xfrm>
            <a:off x="2112" y="1536"/>
            <a:ext cx="502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r:id="rId3" imgW="152400" imgH="393700" progId="Equation.3">
                    <p:embed/>
                  </p:oleObj>
                </mc:Choice>
                <mc:Fallback>
                  <p:oleObj r:id="rId3" imgW="152400" imgH="393700" progId="Equation.3">
                    <p:embed/>
                    <p:pic>
                      <p:nvPicPr>
                        <p:cNvPr id="0" name="Picture 30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12" y="1536"/>
                          <a:ext cx="502" cy="6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5" name="Text Box 18"/>
            <p:cNvSpPr txBox="1"/>
            <p:nvPr/>
          </p:nvSpPr>
          <p:spPr>
            <a:xfrm>
              <a:off x="2544" y="1632"/>
              <a:ext cx="733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en-US" alt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altLang="en-US" sz="3600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alt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441325" y="3352800"/>
            <a:ext cx="5045075" cy="990600"/>
            <a:chOff x="278" y="2112"/>
            <a:chExt cx="3178" cy="624"/>
          </a:xfrm>
        </p:grpSpPr>
        <p:grpSp>
          <p:nvGrpSpPr>
            <p:cNvPr id="9229" name="Group 33"/>
            <p:cNvGrpSpPr/>
            <p:nvPr/>
          </p:nvGrpSpPr>
          <p:grpSpPr>
            <a:xfrm>
              <a:off x="768" y="2112"/>
              <a:ext cx="2688" cy="624"/>
              <a:chOff x="768" y="2112"/>
              <a:chExt cx="2688" cy="624"/>
            </a:xfrm>
          </p:grpSpPr>
          <p:sp>
            <p:nvSpPr>
              <p:cNvPr id="9232" name="Text Box 13"/>
              <p:cNvSpPr txBox="1"/>
              <p:nvPr/>
            </p:nvSpPr>
            <p:spPr>
              <a:xfrm>
                <a:off x="1115" y="2180"/>
                <a:ext cx="2341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3200" b="0" i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buNone/>
                </a:pPr>
                <a:r>
                  <a:rPr lang="en-US" alt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</a:t>
                </a:r>
                <a:endParaRPr lang="en-US" altLang="en-US" sz="3600" i="1" dirty="0">
                  <a:latin typeface="Times New Roman" panose="02020603050405020304" pitchFamily="18" charset="0"/>
                  <a:ea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graphicFrame>
            <p:nvGraphicFramePr>
              <p:cNvPr id="9233" name="Object 17"/>
              <p:cNvGraphicFramePr>
                <a:graphicFrameLocks noChangeAspect="1"/>
              </p:cNvGraphicFramePr>
              <p:nvPr/>
            </p:nvGraphicFramePr>
            <p:xfrm>
              <a:off x="768" y="2112"/>
              <a:ext cx="284" cy="6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r:id="rId5" imgW="152400" imgH="393700" progId="Equation.3">
                      <p:embed/>
                    </p:oleObj>
                  </mc:Choice>
                  <mc:Fallback>
                    <p:oleObj r:id="rId5" imgW="152400" imgH="393700" progId="Equation.3">
                      <p:embed/>
                      <p:pic>
                        <p:nvPicPr>
                          <p:cNvPr id="0" name="Picture 3085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68" y="2112"/>
                            <a:ext cx="284" cy="62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30" name="Text Box 19"/>
            <p:cNvSpPr txBox="1"/>
            <p:nvPr/>
          </p:nvSpPr>
          <p:spPr>
            <a:xfrm>
              <a:off x="278" y="2213"/>
              <a:ext cx="5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 -</a:t>
              </a:r>
              <a:endParaRPr lang="en-US" altLang="en-US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9231" name="Text Box 20"/>
            <p:cNvSpPr txBox="1"/>
            <p:nvPr/>
          </p:nvSpPr>
          <p:spPr>
            <a:xfrm>
              <a:off x="1238" y="2180"/>
              <a:ext cx="221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x .(- 4) </a:t>
              </a:r>
              <a:r>
                <a:rPr lang="en-US" altLang="en-US" sz="3600" b="1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&gt;</a:t>
              </a:r>
              <a:r>
                <a:rPr lang="en-US" alt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3 . (- 4) </a:t>
              </a:r>
              <a:endParaRPr lang="en-US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48149" name="Text Box 21"/>
          <p:cNvSpPr txBox="1"/>
          <p:nvPr/>
        </p:nvSpPr>
        <p:spPr>
          <a:xfrm>
            <a:off x="381000" y="4570413"/>
            <a:ext cx="5919788" cy="2049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x </a:t>
            </a:r>
            <a:r>
              <a:rPr lang="en-US" altLang="en-US" sz="36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- 12. </a:t>
            </a:r>
          </a:p>
          <a:p>
            <a:pPr marL="0" lvl="0" indent="0" eaLnBrk="1" hangingPunct="1"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tập nghiệm l</a:t>
            </a:r>
            <a:r>
              <a:rPr lang="en-US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{x /x </a:t>
            </a:r>
            <a:r>
              <a:rPr lang="en-US" altLang="en-US" sz="36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- 12}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6858000" y="609600"/>
            <a:ext cx="573088" cy="1022350"/>
            <a:chOff x="4320" y="384"/>
            <a:chExt cx="361" cy="644"/>
          </a:xfrm>
        </p:grpSpPr>
        <p:sp>
          <p:nvSpPr>
            <p:cNvPr id="9225" name="AutoShape 22"/>
            <p:cNvSpPr>
              <a:spLocks noChangeAspect="1" noTextEdit="1"/>
            </p:cNvSpPr>
            <p:nvPr/>
          </p:nvSpPr>
          <p:spPr>
            <a:xfrm>
              <a:off x="4320" y="384"/>
              <a:ext cx="361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24"/>
            <p:cNvSpPr/>
            <p:nvPr/>
          </p:nvSpPr>
          <p:spPr>
            <a:xfrm>
              <a:off x="4380" y="706"/>
              <a:ext cx="218" cy="1"/>
            </a:xfrm>
            <a:prstGeom prst="line">
              <a:avLst/>
            </a:prstGeom>
            <a:ln w="238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7" name="Rectangle 25"/>
            <p:cNvSpPr/>
            <p:nvPr/>
          </p:nvSpPr>
          <p:spPr>
            <a:xfrm>
              <a:off x="4405" y="740"/>
              <a:ext cx="12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8" name="Rectangle 26"/>
            <p:cNvSpPr/>
            <p:nvPr/>
          </p:nvSpPr>
          <p:spPr>
            <a:xfrm>
              <a:off x="4399" y="399"/>
              <a:ext cx="12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8163" name="Text Box 35"/>
          <p:cNvSpPr txBox="1"/>
          <p:nvPr/>
        </p:nvSpPr>
        <p:spPr>
          <a:xfrm>
            <a:off x="2270125" y="4046538"/>
            <a:ext cx="60023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cả hai vế với -4 v </a:t>
            </a:r>
            <a:r>
              <a:rPr lang="vi-VN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chiều </a:t>
            </a:r>
            <a:r>
              <a:rPr lang="en-US" altLang="en-US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43" grpId="0" build="p"/>
      <p:bldP spid="48149" grpId="0" build="p"/>
      <p:bldP spid="48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8" name="Rectangle 76"/>
          <p:cNvSpPr/>
          <p:nvPr/>
        </p:nvSpPr>
        <p:spPr>
          <a:xfrm>
            <a:off x="0" y="4800600"/>
            <a:ext cx="6096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400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ctrTitle" sz="quarter"/>
          </p:nvPr>
        </p:nvSpPr>
        <p:spPr>
          <a:xfrm>
            <a:off x="0" y="1492250"/>
            <a:ext cx="8077200" cy="641350"/>
          </a:xfrm>
          <a:ln/>
        </p:spPr>
        <p:txBody>
          <a:bodyPr vert="horz" wrap="square" lIns="91440" tIns="45720" rIns="91440" bIns="45720" anchor="b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</a:t>
            </a:r>
            <a:r>
              <a:rPr lang="en-US" altLang="en-US" sz="3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subTitle" sz="quarter" idx="1"/>
          </p:nvPr>
        </p:nvSpPr>
        <p:spPr>
          <a:xfrm>
            <a:off x="0" y="2286000"/>
            <a:ext cx="9144000" cy="4572000"/>
          </a:xfrm>
          <a:ln/>
        </p:spPr>
        <p:txBody>
          <a:bodyPr vert="horz" wrap="square" lIns="91440" tIns="45720" rIns="91440" bIns="45720" anchor="t"/>
          <a:lstStyle/>
          <a:p>
            <a:pPr marL="609600" indent="-609600"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en-US" sz="3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9208" name="Text Box 56"/>
          <p:cNvSpPr txBox="1"/>
          <p:nvPr/>
        </p:nvSpPr>
        <p:spPr>
          <a:xfrm>
            <a:off x="228600" y="0"/>
            <a:ext cx="801687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 trên được biểu diễn trn trục số như sau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09" name="Line 57"/>
          <p:cNvSpPr/>
          <p:nvPr/>
        </p:nvSpPr>
        <p:spPr>
          <a:xfrm>
            <a:off x="685800" y="1600200"/>
            <a:ext cx="7620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9210" name="Line 58"/>
          <p:cNvSpPr/>
          <p:nvPr/>
        </p:nvSpPr>
        <p:spPr>
          <a:xfrm>
            <a:off x="5181600" y="1447800"/>
            <a:ext cx="0" cy="381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211" name="Text Box 59"/>
          <p:cNvSpPr txBox="1"/>
          <p:nvPr/>
        </p:nvSpPr>
        <p:spPr>
          <a:xfrm>
            <a:off x="5013325" y="1889125"/>
            <a:ext cx="36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13" name="Text Box 61"/>
          <p:cNvSpPr txBox="1"/>
          <p:nvPr/>
        </p:nvSpPr>
        <p:spPr>
          <a:xfrm>
            <a:off x="2879725" y="1889125"/>
            <a:ext cx="668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15" name="Text Box 63"/>
          <p:cNvSpPr txBox="1"/>
          <p:nvPr/>
        </p:nvSpPr>
        <p:spPr>
          <a:xfrm>
            <a:off x="533400" y="1268413"/>
            <a:ext cx="28987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17" name="Text Box 65"/>
          <p:cNvSpPr txBox="1"/>
          <p:nvPr/>
        </p:nvSpPr>
        <p:spPr>
          <a:xfrm>
            <a:off x="762000" y="2590800"/>
            <a:ext cx="8382000" cy="232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bất phương trình sau (quy tắc nhân )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a)2x &lt; 24                          b) – 3x &lt; 27</a:t>
            </a:r>
          </a:p>
          <a:p>
            <a:pPr marL="0" lvl="0" indent="0" eaLnBrk="1" hangingPunct="1">
              <a:buNone/>
            </a:pP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23" name="Text Box 71"/>
          <p:cNvSpPr txBox="1"/>
          <p:nvPr/>
        </p:nvSpPr>
        <p:spPr>
          <a:xfrm>
            <a:off x="593725" y="4022725"/>
            <a:ext cx="18240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 x &lt; 12}</a:t>
            </a:r>
            <a:endParaRPr lang="en-US" altLang="en-US" sz="2800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24" name="Text Box 72"/>
          <p:cNvSpPr txBox="1"/>
          <p:nvPr/>
        </p:nvSpPr>
        <p:spPr>
          <a:xfrm>
            <a:off x="5867400" y="4038600"/>
            <a:ext cx="19431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 / x &gt; - 9}</a:t>
            </a:r>
            <a:endParaRPr lang="en-US" altLang="en-US" sz="2800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Text Box 74"/>
          <p:cNvSpPr txBox="1"/>
          <p:nvPr/>
        </p:nvSpPr>
        <p:spPr>
          <a:xfrm>
            <a:off x="898525" y="49117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29" name="Text Box 77"/>
          <p:cNvSpPr txBox="1"/>
          <p:nvPr/>
        </p:nvSpPr>
        <p:spPr>
          <a:xfrm>
            <a:off x="822325" y="4679950"/>
            <a:ext cx="5414963" cy="212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sự tương đương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+ 3 &lt; 7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x – 2 &lt; 2</a:t>
            </a:r>
          </a:p>
          <a:p>
            <a:pPr marL="457200" lvl="0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2x &lt; - 4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- 3x &gt; 6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30" name="Text Box 78"/>
          <p:cNvSpPr txBox="1"/>
          <p:nvPr/>
        </p:nvSpPr>
        <p:spPr>
          <a:xfrm>
            <a:off x="6019800" y="5334000"/>
            <a:ext cx="226853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2 vế với -5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31" name="Text Box 79"/>
          <p:cNvSpPr txBox="1"/>
          <p:nvPr/>
        </p:nvSpPr>
        <p:spPr>
          <a:xfrm>
            <a:off x="5241925" y="5902325"/>
            <a:ext cx="22542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2 vế với  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9232" name="Object 80"/>
          <p:cNvGraphicFramePr>
            <a:graphicFrameLocks noChangeAspect="1"/>
          </p:cNvGraphicFramePr>
          <p:nvPr/>
        </p:nvGraphicFramePr>
        <p:xfrm>
          <a:off x="7467600" y="5791200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5791200"/>
                        <a:ext cx="265113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16" name="Rectangle 64"/>
          <p:cNvSpPr/>
          <p:nvPr/>
        </p:nvSpPr>
        <p:spPr>
          <a:xfrm>
            <a:off x="0" y="2743200"/>
            <a:ext cx="7620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  <a:endParaRPr lang="en-US" altLang="en-US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8" grpId="0" animBg="1"/>
      <p:bldP spid="49155" grpId="0" build="p"/>
      <p:bldP spid="49208" grpId="0"/>
      <p:bldP spid="49211" grpId="0" build="p"/>
      <p:bldP spid="49213" grpId="0" build="p"/>
      <p:bldP spid="49215" grpId="0" build="p"/>
      <p:bldP spid="49217" grpId="0" build="p"/>
      <p:bldP spid="49223" grpId="0" build="p"/>
      <p:bldP spid="49224" grpId="0" build="p"/>
      <p:bldP spid="49229" grpId="0" build="p"/>
      <p:bldP spid="49230" grpId="0" build="p"/>
      <p:bldP spid="49231" grpId="0" build="p"/>
      <p:bldP spid="49216" grpId="0" animBg="1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0</TotalTime>
  <Words>750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Verdana</vt:lpstr>
      <vt:lpstr>VNI-Times</vt:lpstr>
      <vt:lpstr>Wingdings</vt:lpstr>
      <vt:lpstr>Bold Stripes</vt:lpstr>
      <vt:lpstr>Microsoft Equation 3.0</vt:lpstr>
      <vt:lpstr>PowerPoint Presentation</vt:lpstr>
      <vt:lpstr>Bài 4: BẤT PHƯƠNG TRÌNH BẬC NHẤT MỘT ẨN</vt:lpstr>
      <vt:lpstr> Trong các bất phương trình sau , hãy cho biết bất phương trình nào là bất phương trình bậc nhất một ẩn :     a) 2x – 3 &lt; 0              b) 0x + 5 &gt; 0             c)5x – 15    0                     d)       &gt; 0 </vt:lpstr>
      <vt:lpstr>Ví dụ 1:Giải bất phương trình x –5 &lt; 18</vt:lpstr>
      <vt:lpstr>Ví dụ 2:  Giải bất phương trình 3x &gt;2x +5 và biểu diễn tập nghiệm trên trục số . </vt:lpstr>
      <vt:lpstr>    Giải các bất phương trình sau : a) x + 12 &gt; 21                       b) –2x &gt; -3x – 5 </vt:lpstr>
      <vt:lpstr>Ví dụ 3: Giải bất phương trình 0,5x &lt;3</vt:lpstr>
      <vt:lpstr>Ví dụ 4: Giải bất phương trình -    x &lt;3 và biểu diễn tập nghiệm trên trục số </vt:lpstr>
      <vt:lpstr>                        </vt:lpstr>
      <vt:lpstr>*Luyện tập : 19)Giải  các bất phương trình (theo quy tắc chuyển vế ): c) – 3x &gt; - 4x + 2             d) 8x + 2 &lt; 7x - 1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Baøi 4: BAÁT PHÖÔNG TRÌNH BAÄC NHAÁT MOÄT AÅN</dc:title>
  <dc:creator>TRINHLILAC</dc:creator>
  <cp:lastModifiedBy>TIEN NGUYEN THANH</cp:lastModifiedBy>
  <cp:revision>24</cp:revision>
  <dcterms:created xsi:type="dcterms:W3CDTF">2009-03-16T18:05:59Z</dcterms:created>
  <dcterms:modified xsi:type="dcterms:W3CDTF">2022-09-20T08:36:36Z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